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Arial Black" panose="020B0604020202020204" pitchFamily="34" charset="0"/>
      <p:bold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Prata" pitchFamily="2" charset="0"/>
      <p:regular r:id="rId18"/>
    </p:embeddedFont>
    <p:embeddedFont>
      <p:font typeface="Raleway" panose="02000000000000000000" pitchFamily="2" charset="0"/>
      <p:regular r:id="rId19"/>
    </p:embeddedFont>
    <p:embeddedFont>
      <p:font typeface="Wingdings 2" pitchFamily="2" charset="2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C1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483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font" Target="fonts/font6.fntdata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5.fntdata" /><Relationship Id="rId2" Type="http://schemas.openxmlformats.org/officeDocument/2006/relationships/slide" Target="slides/slide1.xml" /><Relationship Id="rId16" Type="http://schemas.openxmlformats.org/officeDocument/2006/relationships/font" Target="fonts/font4.fntdata" /><Relationship Id="rId20" Type="http://schemas.openxmlformats.org/officeDocument/2006/relationships/font" Target="fonts/font8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font" Target="fonts/font3.fntdata" /><Relationship Id="rId23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font" Target="fonts/font7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Relationship Id="rId22" Type="http://schemas.openxmlformats.org/officeDocument/2006/relationships/viewProps" Target="viewProps.xml"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4762"/>
            <a:ext cx="18288000" cy="780573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5002" y="2173721"/>
            <a:ext cx="15858000" cy="4456577"/>
          </a:xfrm>
        </p:spPr>
        <p:txBody>
          <a:bodyPr/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5002" y="7921270"/>
            <a:ext cx="15858000" cy="65246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11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5000" y="7200900"/>
            <a:ext cx="15842127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8288000" cy="72009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5000" y="8051007"/>
            <a:ext cx="15842127" cy="74056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6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947546" y="1622184"/>
            <a:ext cx="9498624" cy="485878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478" y="1857753"/>
            <a:ext cx="8840760" cy="3968868"/>
          </a:xfrm>
        </p:spPr>
        <p:txBody>
          <a:bodyPr anchor="b"/>
          <a:lstStyle>
            <a:lvl1pPr algn="l">
              <a:defRPr sz="63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9785" y="6665521"/>
            <a:ext cx="8837454" cy="1069862"/>
          </a:xfrm>
        </p:spPr>
        <p:txBody>
          <a:bodyPr anchor="t">
            <a:no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1361964" y="1622185"/>
            <a:ext cx="5715002" cy="611319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25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711327" y="3429878"/>
            <a:ext cx="7342673" cy="375595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2035634" y="3653936"/>
            <a:ext cx="6573782" cy="301168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9234000" y="3429001"/>
            <a:ext cx="7320450" cy="3443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48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8288000" cy="3278982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78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1504477" y="669134"/>
            <a:ext cx="6783524" cy="8122443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75311" y="879257"/>
            <a:ext cx="3742187" cy="77021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5002" y="669134"/>
            <a:ext cx="9917310" cy="812244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01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8288000" cy="3278982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5000" y="670782"/>
            <a:ext cx="15857997" cy="14556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068" y="3333431"/>
            <a:ext cx="15831861" cy="54547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25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2"/>
            <a:ext cx="18288000" cy="7805738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5000" y="4427094"/>
            <a:ext cx="15842127" cy="2203200"/>
          </a:xfrm>
        </p:spPr>
        <p:txBody>
          <a:bodyPr anchor="b"/>
          <a:lstStyle>
            <a:lvl1pPr algn="r">
              <a:defRPr sz="7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5000" y="7921802"/>
            <a:ext cx="15842127" cy="650933"/>
          </a:xfrm>
        </p:spPr>
        <p:txBody>
          <a:bodyPr anchor="t">
            <a:noAutofit/>
          </a:bodyPr>
          <a:lstStyle>
            <a:lvl1pPr marL="0" indent="0" algn="r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63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8288000" cy="3278982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8069" y="3333431"/>
            <a:ext cx="7778810" cy="54581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81123" y="3333431"/>
            <a:ext cx="7791875" cy="545814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14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8288000" cy="3278982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2093" y="3262313"/>
            <a:ext cx="778478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0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2094" y="4126708"/>
            <a:ext cx="7784784" cy="466487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81123" y="3262313"/>
            <a:ext cx="7791875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0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81123" y="4126708"/>
            <a:ext cx="7791875" cy="466487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0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8288000" cy="3278982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78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3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609727" y="669131"/>
            <a:ext cx="5321300" cy="2721977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727" y="669132"/>
            <a:ext cx="5321300" cy="2427594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3450" y="669133"/>
            <a:ext cx="9378950" cy="81224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9727" y="3391108"/>
            <a:ext cx="5321300" cy="5400467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1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2092" y="1091284"/>
            <a:ext cx="7279482" cy="2425745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9147176" y="0"/>
            <a:ext cx="9140825" cy="10287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2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2092" y="3517026"/>
            <a:ext cx="7279482" cy="5274548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28716" y="9062044"/>
            <a:ext cx="1465319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85595" y="9062044"/>
            <a:ext cx="494312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294034" y="8873833"/>
            <a:ext cx="1593233" cy="735899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3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theme" Target="../theme/theme1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5000" y="670782"/>
            <a:ext cx="15857997" cy="1455675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5001" y="3276602"/>
            <a:ext cx="15844928" cy="5511596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271" y="9062044"/>
            <a:ext cx="12966480" cy="5476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001939" y="9062044"/>
            <a:ext cx="2015559" cy="5476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35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017497" y="8873833"/>
            <a:ext cx="1593233" cy="7358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30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21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685800" rtl="0" eaLnBrk="1" latinLnBrk="0" hangingPunct="1">
        <a:spcBef>
          <a:spcPct val="0"/>
        </a:spcBef>
        <a:buNone/>
        <a:defRPr sz="6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2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 /><Relationship Id="rId3" Type="http://schemas.openxmlformats.org/officeDocument/2006/relationships/hyperlink" Target="https://gamma.app/?utm_source=made-with-gamma" TargetMode="External" /><Relationship Id="rId7" Type="http://schemas.openxmlformats.org/officeDocument/2006/relationships/image" Target="../media/image18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7.png" /><Relationship Id="rId5" Type="http://schemas.openxmlformats.org/officeDocument/2006/relationships/image" Target="../media/image16.png" /><Relationship Id="rId4" Type="http://schemas.openxmlformats.org/officeDocument/2006/relationships/image" Target="../media/image3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16.pn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 /><Relationship Id="rId3" Type="http://schemas.openxmlformats.org/officeDocument/2006/relationships/hyperlink" Target="https://gamma.app/?utm_source=made-with-gamma" TargetMode="External" /><Relationship Id="rId7" Type="http://schemas.openxmlformats.org/officeDocument/2006/relationships/image" Target="../media/image9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3.png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 /><Relationship Id="rId3" Type="http://schemas.openxmlformats.org/officeDocument/2006/relationships/hyperlink" Target="https://gamma.app/?utm_source=made-with-gamma" TargetMode="External" /><Relationship Id="rId7" Type="http://schemas.openxmlformats.org/officeDocument/2006/relationships/image" Target="../media/image1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2.png" /><Relationship Id="rId5" Type="http://schemas.openxmlformats.org/officeDocument/2006/relationships/image" Target="../media/image11.png" /><Relationship Id="rId4" Type="http://schemas.openxmlformats.org/officeDocument/2006/relationships/image" Target="../media/image3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15.png" /><Relationship Id="rId4" Type="http://schemas.openxmlformats.org/officeDocument/2006/relationships/image" Target="../media/image3.pn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525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32941" y="2530469"/>
            <a:ext cx="9436014" cy="2116987"/>
            <a:chOff x="0" y="0"/>
            <a:chExt cx="12581352" cy="282264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81352" cy="2822649"/>
            </a:xfrm>
            <a:custGeom>
              <a:avLst/>
              <a:gdLst/>
              <a:ahLst/>
              <a:cxnLst/>
              <a:rect l="l" t="t" r="r" b="b"/>
              <a:pathLst>
                <a:path w="12581352" h="2822649">
                  <a:moveTo>
                    <a:pt x="0" y="0"/>
                  </a:moveTo>
                  <a:lnTo>
                    <a:pt x="12581352" y="0"/>
                  </a:lnTo>
                  <a:lnTo>
                    <a:pt x="12581352" y="2822649"/>
                  </a:lnTo>
                  <a:lnTo>
                    <a:pt x="0" y="28226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581352" cy="284169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😊</a:t>
              </a:r>
              <a:r>
                <a:rPr lang="en-US" sz="5562" dirty="0" err="1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Emotify</a:t>
              </a: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 🎷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84047" y="5143500"/>
            <a:ext cx="9445526" cy="1004558"/>
            <a:chOff x="0" y="0"/>
            <a:chExt cx="12594035" cy="133941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1339411"/>
            </a:xfrm>
            <a:custGeom>
              <a:avLst/>
              <a:gdLst/>
              <a:ahLst/>
              <a:cxnLst/>
              <a:rect l="l" t="t" r="r" b="b"/>
              <a:pathLst>
                <a:path w="12594035" h="1339411">
                  <a:moveTo>
                    <a:pt x="0" y="0"/>
                  </a:moveTo>
                  <a:lnTo>
                    <a:pt x="12594035" y="0"/>
                  </a:lnTo>
                  <a:lnTo>
                    <a:pt x="12594035" y="1339411"/>
                  </a:lnTo>
                  <a:lnTo>
                    <a:pt x="0" y="133941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23825"/>
              <a:ext cx="12594035" cy="146323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Prepared By:-The Syntax </a:t>
              </a:r>
              <a:r>
                <a:rPr lang="en-US" sz="2750" dirty="0" err="1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consolerZ</a:t>
              </a:r>
              <a:endParaRPr lang="en-US" sz="2750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92530" y="3846904"/>
            <a:ext cx="10437044" cy="329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87"/>
              </a:lnSpc>
              <a:spcBef>
                <a:spcPct val="0"/>
              </a:spcBef>
            </a:pPr>
            <a:r>
              <a:rPr lang="en-US" sz="215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AI-Powered Emotion Recognition &amp; Music Recommendation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>
                <a:alpha val="63922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92238" y="2532310"/>
            <a:ext cx="10061674" cy="708720"/>
            <a:chOff x="0" y="0"/>
            <a:chExt cx="13415565" cy="94496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415566" cy="944960"/>
            </a:xfrm>
            <a:custGeom>
              <a:avLst/>
              <a:gdLst/>
              <a:ahLst/>
              <a:cxnLst/>
              <a:rect l="l" t="t" r="r" b="b"/>
              <a:pathLst>
                <a:path w="13415566" h="944960">
                  <a:moveTo>
                    <a:pt x="0" y="0"/>
                  </a:moveTo>
                  <a:lnTo>
                    <a:pt x="13415566" y="0"/>
                  </a:lnTo>
                  <a:lnTo>
                    <a:pt x="13415566" y="944960"/>
                  </a:lnTo>
                  <a:lnTo>
                    <a:pt x="0" y="944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13415565" cy="95448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562"/>
                </a:lnSpc>
              </a:pPr>
              <a:r>
                <a:rPr lang="en-US" sz="4437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Potential Applications and Use Cases</a:t>
              </a:r>
            </a:p>
          </p:txBody>
        </p:sp>
      </p:grpSp>
      <p:sp>
        <p:nvSpPr>
          <p:cNvPr id="12" name="Freeform 12" descr="preencoded.png"/>
          <p:cNvSpPr/>
          <p:nvPr/>
        </p:nvSpPr>
        <p:spPr>
          <a:xfrm>
            <a:off x="1001762" y="3828901"/>
            <a:ext cx="4953595" cy="3402360"/>
          </a:xfrm>
          <a:custGeom>
            <a:avLst/>
            <a:gdLst/>
            <a:ahLst/>
            <a:cxnLst/>
            <a:rect l="l" t="t" r="r" b="b"/>
            <a:pathLst>
              <a:path w="4953595" h="3402360">
                <a:moveTo>
                  <a:pt x="0" y="0"/>
                </a:moveTo>
                <a:lnTo>
                  <a:pt x="4953596" y="0"/>
                </a:lnTo>
                <a:lnTo>
                  <a:pt x="4953596" y="3402360"/>
                </a:lnTo>
                <a:lnTo>
                  <a:pt x="0" y="34023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2" r="-22"/>
            </a:stretch>
          </a:blipFill>
        </p:spPr>
      </p:sp>
      <p:sp>
        <p:nvSpPr>
          <p:cNvPr id="13" name="Freeform 13" descr="preencoded.png"/>
          <p:cNvSpPr/>
          <p:nvPr/>
        </p:nvSpPr>
        <p:spPr>
          <a:xfrm>
            <a:off x="6666160" y="3878907"/>
            <a:ext cx="4552206" cy="2847975"/>
          </a:xfrm>
          <a:custGeom>
            <a:avLst/>
            <a:gdLst/>
            <a:ahLst/>
            <a:cxnLst/>
            <a:rect l="l" t="t" r="r" b="b"/>
            <a:pathLst>
              <a:path w="4552206" h="2847975">
                <a:moveTo>
                  <a:pt x="0" y="0"/>
                </a:moveTo>
                <a:lnTo>
                  <a:pt x="4552206" y="0"/>
                </a:lnTo>
                <a:lnTo>
                  <a:pt x="4552206" y="2847975"/>
                </a:lnTo>
                <a:lnTo>
                  <a:pt x="0" y="28479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" r="-8"/>
            </a:stretch>
          </a:blipFill>
        </p:spPr>
      </p:sp>
      <p:sp>
        <p:nvSpPr>
          <p:cNvPr id="14" name="Freeform 14" descr="preencoded.png"/>
          <p:cNvSpPr/>
          <p:nvPr/>
        </p:nvSpPr>
        <p:spPr>
          <a:xfrm>
            <a:off x="12340084" y="4587627"/>
            <a:ext cx="4331642" cy="2710011"/>
          </a:xfrm>
          <a:custGeom>
            <a:avLst/>
            <a:gdLst/>
            <a:ahLst/>
            <a:cxnLst/>
            <a:rect l="l" t="t" r="r" b="b"/>
            <a:pathLst>
              <a:path w="4331642" h="2710011">
                <a:moveTo>
                  <a:pt x="0" y="0"/>
                </a:moveTo>
                <a:lnTo>
                  <a:pt x="4331642" y="0"/>
                </a:lnTo>
                <a:lnTo>
                  <a:pt x="4331642" y="2710012"/>
                </a:lnTo>
                <a:lnTo>
                  <a:pt x="0" y="27100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59" b="-59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>
                <a:alpha val="63922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55774" y="3814465"/>
            <a:ext cx="16303526" cy="3733173"/>
            <a:chOff x="0" y="0"/>
            <a:chExt cx="21738035" cy="49775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738034" cy="4977564"/>
            </a:xfrm>
            <a:custGeom>
              <a:avLst/>
              <a:gdLst/>
              <a:ahLst/>
              <a:cxnLst/>
              <a:rect l="l" t="t" r="r" b="b"/>
              <a:pathLst>
                <a:path w="21738034" h="4977564">
                  <a:moveTo>
                    <a:pt x="0" y="0"/>
                  </a:moveTo>
                  <a:lnTo>
                    <a:pt x="21738034" y="0"/>
                  </a:lnTo>
                  <a:lnTo>
                    <a:pt x="21738034" y="4977564"/>
                  </a:lnTo>
                  <a:lnTo>
                    <a:pt x="0" y="49775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21738035" cy="50537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0875"/>
                </a:lnSpc>
              </a:pPr>
              <a:r>
                <a:rPr lang="en-US" sz="16687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THANK YOU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3779192"/>
            <a:ext cx="15428862" cy="885974"/>
            <a:chOff x="0" y="0"/>
            <a:chExt cx="20571817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571817" cy="1181298"/>
            </a:xfrm>
            <a:custGeom>
              <a:avLst/>
              <a:gdLst/>
              <a:ahLst/>
              <a:cxnLst/>
              <a:rect l="l" t="t" r="r" b="b"/>
              <a:pathLst>
                <a:path w="20571817" h="1181298">
                  <a:moveTo>
                    <a:pt x="0" y="0"/>
                  </a:moveTo>
                  <a:lnTo>
                    <a:pt x="20571817" y="0"/>
                  </a:lnTo>
                  <a:lnTo>
                    <a:pt x="2057181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0571817" cy="1200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Introduction: Personalized Music Experience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5345460"/>
            <a:ext cx="7805886" cy="907256"/>
            <a:chOff x="0" y="0"/>
            <a:chExt cx="10407848" cy="12096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Imagine a music player that understands how you feel and creates playlists tailored to your mood.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99401" y="5345460"/>
            <a:ext cx="7805886" cy="907256"/>
            <a:chOff x="0" y="0"/>
            <a:chExt cx="10407848" cy="12096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This revolutionary technology uses AI and machine learning to deliver a truly personalized music experience.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850237" y="1837135"/>
            <a:ext cx="9445526" cy="1771947"/>
            <a:chOff x="0" y="0"/>
            <a:chExt cx="12594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Understanding Mood Detection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50237" y="4353222"/>
            <a:ext cx="496044" cy="496044"/>
            <a:chOff x="0" y="0"/>
            <a:chExt cx="661392" cy="6613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629799" y="4353222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Facial Recognition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629799" y="4966246"/>
            <a:ext cx="3801516" cy="907256"/>
            <a:chOff x="0" y="0"/>
            <a:chExt cx="5068688" cy="12096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068688" cy="1209675"/>
            </a:xfrm>
            <a:custGeom>
              <a:avLst/>
              <a:gdLst/>
              <a:ahLst/>
              <a:cxnLst/>
              <a:rect l="l" t="t" r="r" b="b"/>
              <a:pathLst>
                <a:path w="5068688" h="1209675">
                  <a:moveTo>
                    <a:pt x="0" y="0"/>
                  </a:moveTo>
                  <a:lnTo>
                    <a:pt x="5068688" y="0"/>
                  </a:lnTo>
                  <a:lnTo>
                    <a:pt x="50686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506868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Analyzing facial expressions for clues about emotions.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714834" y="4353222"/>
            <a:ext cx="496044" cy="496044"/>
            <a:chOff x="0" y="0"/>
            <a:chExt cx="661392" cy="66139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3494395" y="4353222"/>
            <a:ext cx="3544044" cy="442912"/>
            <a:chOff x="0" y="0"/>
            <a:chExt cx="4725392" cy="59055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Voice Analysis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494395" y="4966246"/>
            <a:ext cx="3801516" cy="1360885"/>
            <a:chOff x="0" y="0"/>
            <a:chExt cx="5068688" cy="181451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068688" cy="1814513"/>
            </a:xfrm>
            <a:custGeom>
              <a:avLst/>
              <a:gdLst/>
              <a:ahLst/>
              <a:cxnLst/>
              <a:rect l="l" t="t" r="r" b="b"/>
              <a:pathLst>
                <a:path w="5068688" h="1814513">
                  <a:moveTo>
                    <a:pt x="0" y="0"/>
                  </a:moveTo>
                  <a:lnTo>
                    <a:pt x="5068688" y="0"/>
                  </a:lnTo>
                  <a:lnTo>
                    <a:pt x="506868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0"/>
              <a:ext cx="5068688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Detecting variations in tone and pitch to gauge emotional state.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850237" y="6929586"/>
            <a:ext cx="496044" cy="496044"/>
            <a:chOff x="0" y="0"/>
            <a:chExt cx="661392" cy="66139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4647" y="0"/>
                  </a:lnTo>
                  <a:cubicBezTo>
                    <a:pt x="636016" y="0"/>
                    <a:pt x="661416" y="25400"/>
                    <a:pt x="661416" y="56769"/>
                  </a:cubicBezTo>
                  <a:lnTo>
                    <a:pt x="661416" y="604647"/>
                  </a:lnTo>
                  <a:cubicBezTo>
                    <a:pt x="661416" y="636016"/>
                    <a:pt x="636016" y="661416"/>
                    <a:pt x="604647" y="661416"/>
                  </a:cubicBezTo>
                  <a:lnTo>
                    <a:pt x="56769" y="661416"/>
                  </a:lnTo>
                  <a:cubicBezTo>
                    <a:pt x="25400" y="661416"/>
                    <a:pt x="0" y="636016"/>
                    <a:pt x="0" y="604647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8629799" y="6929586"/>
            <a:ext cx="3544044" cy="442912"/>
            <a:chOff x="0" y="0"/>
            <a:chExt cx="4725392" cy="59055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Music Preferences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8629799" y="7542610"/>
            <a:ext cx="8665964" cy="907256"/>
            <a:chOff x="0" y="0"/>
            <a:chExt cx="11554618" cy="12096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554618" cy="1209675"/>
            </a:xfrm>
            <a:custGeom>
              <a:avLst/>
              <a:gdLst/>
              <a:ahLst/>
              <a:cxnLst/>
              <a:rect l="l" t="t" r="r" b="b"/>
              <a:pathLst>
                <a:path w="11554618" h="1209675">
                  <a:moveTo>
                    <a:pt x="0" y="0"/>
                  </a:moveTo>
                  <a:lnTo>
                    <a:pt x="11554618" y="0"/>
                  </a:lnTo>
                  <a:lnTo>
                    <a:pt x="1155461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0"/>
              <a:ext cx="1155461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Learning your preferred music styles to understand your overall mood.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C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73262" y="3641404"/>
            <a:ext cx="12866132" cy="1867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11"/>
              </a:lnSpc>
              <a:spcBef>
                <a:spcPct val="0"/>
              </a:spcBef>
            </a:pPr>
            <a:r>
              <a:rPr lang="en-US" sz="11848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PROJECT DEMO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33952-9501-787D-DF60-34EF8233E0C9}"/>
              </a:ext>
            </a:extLst>
          </p:cNvPr>
          <p:cNvSpPr txBox="1"/>
          <p:nvPr/>
        </p:nvSpPr>
        <p:spPr>
          <a:xfrm>
            <a:off x="8839200" y="1638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 descr="Induced Emotion-Based Music Recommendation through Reinforcement Learning">
            <a:extLst>
              <a:ext uri="{FF2B5EF4-FFF2-40B4-BE49-F238E27FC236}">
                <a16:creationId xmlns:a16="http://schemas.microsoft.com/office/drawing/2014/main" id="{9616A880-AF86-F387-8486-E1F8AE6550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007632"/>
            <a:ext cx="15087600" cy="781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C045D4-566E-951C-56B0-8FC64A53C8A0}"/>
              </a:ext>
            </a:extLst>
          </p:cNvPr>
          <p:cNvSpPr txBox="1"/>
          <p:nvPr/>
        </p:nvSpPr>
        <p:spPr>
          <a:xfrm>
            <a:off x="5486400" y="744230"/>
            <a:ext cx="55210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🔄️ Process Flow🔄️</a:t>
            </a:r>
            <a:endParaRPr lang="en-IN" sz="4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66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575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848787"/>
            <a:ext cx="9497317" cy="2051129"/>
            <a:chOff x="0" y="0"/>
            <a:chExt cx="12663090" cy="273483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663090" cy="2734839"/>
            </a:xfrm>
            <a:custGeom>
              <a:avLst/>
              <a:gdLst/>
              <a:ahLst/>
              <a:cxnLst/>
              <a:rect l="l" t="t" r="r" b="b"/>
              <a:pathLst>
                <a:path w="12663090" h="2734839">
                  <a:moveTo>
                    <a:pt x="0" y="0"/>
                  </a:moveTo>
                  <a:lnTo>
                    <a:pt x="12663090" y="0"/>
                  </a:lnTo>
                  <a:lnTo>
                    <a:pt x="12663090" y="2734839"/>
                  </a:lnTo>
                  <a:lnTo>
                    <a:pt x="0" y="27348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663090" cy="276341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51"/>
                </a:lnSpc>
              </a:pPr>
              <a:r>
                <a:rPr lang="en-US" sz="5375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How the AI Works in App</a:t>
              </a:r>
            </a:p>
            <a:p>
              <a:pPr algn="l">
                <a:lnSpc>
                  <a:spcPts val="6749"/>
                </a:lnSpc>
              </a:pPr>
              <a:endParaRPr lang="en-US" sz="5375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endParaRP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66341" y="2899916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" r="-1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2760910" y="3175993"/>
            <a:ext cx="3451472" cy="592209"/>
            <a:chOff x="0" y="0"/>
            <a:chExt cx="4601963" cy="78961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01963" cy="789612"/>
            </a:xfrm>
            <a:custGeom>
              <a:avLst/>
              <a:gdLst/>
              <a:ahLst/>
              <a:cxnLst/>
              <a:rect l="l" t="t" r="r" b="b"/>
              <a:pathLst>
                <a:path w="4601963" h="789612">
                  <a:moveTo>
                    <a:pt x="0" y="0"/>
                  </a:moveTo>
                  <a:lnTo>
                    <a:pt x="4601963" y="0"/>
                  </a:lnTo>
                  <a:lnTo>
                    <a:pt x="4601963" y="789612"/>
                  </a:lnTo>
                  <a:lnTo>
                    <a:pt x="0" y="7896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4601963" cy="808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Face Detection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760910" y="3772941"/>
            <a:ext cx="7702749" cy="849249"/>
            <a:chOff x="0" y="0"/>
            <a:chExt cx="10270332" cy="113233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270332" cy="1132332"/>
            </a:xfrm>
            <a:custGeom>
              <a:avLst/>
              <a:gdLst/>
              <a:ahLst/>
              <a:cxnLst/>
              <a:rect l="l" t="t" r="r" b="b"/>
              <a:pathLst>
                <a:path w="10270332" h="1132332">
                  <a:moveTo>
                    <a:pt x="0" y="0"/>
                  </a:moveTo>
                  <a:lnTo>
                    <a:pt x="10270332" y="0"/>
                  </a:lnTo>
                  <a:lnTo>
                    <a:pt x="10270332" y="1132332"/>
                  </a:lnTo>
                  <a:lnTo>
                    <a:pt x="0" y="11323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10270332" cy="12371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 Your webcam captures frames and processes them using OpenCV (cv2)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966341" y="5108822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8"/>
                </a:lnTo>
                <a:lnTo>
                  <a:pt x="0" y="22089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" r="-1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760910" y="5384899"/>
            <a:ext cx="3451472" cy="592209"/>
            <a:chOff x="0" y="0"/>
            <a:chExt cx="4601963" cy="78961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01963" cy="789612"/>
            </a:xfrm>
            <a:custGeom>
              <a:avLst/>
              <a:gdLst/>
              <a:ahLst/>
              <a:cxnLst/>
              <a:rect l="l" t="t" r="r" b="b"/>
              <a:pathLst>
                <a:path w="4601963" h="789612">
                  <a:moveTo>
                    <a:pt x="0" y="0"/>
                  </a:moveTo>
                  <a:lnTo>
                    <a:pt x="4601963" y="0"/>
                  </a:lnTo>
                  <a:lnTo>
                    <a:pt x="4601963" y="789612"/>
                  </a:lnTo>
                  <a:lnTo>
                    <a:pt x="0" y="7896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601963" cy="808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Emotion Analysis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2760910" y="5981849"/>
            <a:ext cx="7702749" cy="849249"/>
            <a:chOff x="0" y="0"/>
            <a:chExt cx="10270332" cy="113233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270332" cy="1132332"/>
            </a:xfrm>
            <a:custGeom>
              <a:avLst/>
              <a:gdLst/>
              <a:ahLst/>
              <a:cxnLst/>
              <a:rect l="l" t="t" r="r" b="b"/>
              <a:pathLst>
                <a:path w="10270332" h="1132332">
                  <a:moveTo>
                    <a:pt x="0" y="0"/>
                  </a:moveTo>
                  <a:lnTo>
                    <a:pt x="10270332" y="0"/>
                  </a:lnTo>
                  <a:lnTo>
                    <a:pt x="10270332" y="1132332"/>
                  </a:lnTo>
                  <a:lnTo>
                    <a:pt x="0" y="11323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04775"/>
              <a:ext cx="10270332" cy="12371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 The frame is passed to </a:t>
              </a:r>
              <a:r>
                <a:rPr lang="en-US" sz="2125" dirty="0" err="1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DeepFace.analyze</a:t>
              </a:r>
              <a:r>
                <a:rPr lang="en-US" sz="2125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(), which predicts the dominant emotion.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966341" y="7317730"/>
            <a:ext cx="1380530" cy="2208907"/>
          </a:xfrm>
          <a:custGeom>
            <a:avLst/>
            <a:gdLst/>
            <a:ahLst/>
            <a:cxnLst/>
            <a:rect l="l" t="t" r="r" b="b"/>
            <a:pathLst>
              <a:path w="1380530" h="2208907">
                <a:moveTo>
                  <a:pt x="0" y="0"/>
                </a:moveTo>
                <a:lnTo>
                  <a:pt x="1380530" y="0"/>
                </a:lnTo>
                <a:lnTo>
                  <a:pt x="1380530" y="2208907"/>
                </a:lnTo>
                <a:lnTo>
                  <a:pt x="0" y="22089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" r="-1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2760910" y="7593806"/>
            <a:ext cx="4861749" cy="592209"/>
            <a:chOff x="0" y="0"/>
            <a:chExt cx="6482332" cy="78961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482331" cy="789612"/>
            </a:xfrm>
            <a:custGeom>
              <a:avLst/>
              <a:gdLst/>
              <a:ahLst/>
              <a:cxnLst/>
              <a:rect l="l" t="t" r="r" b="b"/>
              <a:pathLst>
                <a:path w="6482331" h="789612">
                  <a:moveTo>
                    <a:pt x="0" y="0"/>
                  </a:moveTo>
                  <a:lnTo>
                    <a:pt x="6482331" y="0"/>
                  </a:lnTo>
                  <a:lnTo>
                    <a:pt x="6482331" y="789612"/>
                  </a:lnTo>
                  <a:lnTo>
                    <a:pt x="0" y="7896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6482332" cy="8086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Music Recommendation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2760910" y="8190756"/>
            <a:ext cx="7702749" cy="883444"/>
            <a:chOff x="0" y="0"/>
            <a:chExt cx="10270332" cy="117792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270332" cy="1177925"/>
            </a:xfrm>
            <a:custGeom>
              <a:avLst/>
              <a:gdLst/>
              <a:ahLst/>
              <a:cxnLst/>
              <a:rect l="l" t="t" r="r" b="b"/>
              <a:pathLst>
                <a:path w="10270332" h="1177925">
                  <a:moveTo>
                    <a:pt x="0" y="0"/>
                  </a:moveTo>
                  <a:lnTo>
                    <a:pt x="10270332" y="0"/>
                  </a:lnTo>
                  <a:lnTo>
                    <a:pt x="10270332" y="1177925"/>
                  </a:lnTo>
                  <a:lnTo>
                    <a:pt x="0" y="11779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104775"/>
              <a:ext cx="10270332" cy="12827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Based on the detected emotion, your app fetches an appropriate Spotify playlist.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107132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594035" cy="23816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Integrating Music Libraries and APIs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92238" y="3304282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92238" y="4296519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Spotify API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4909542"/>
            <a:ext cx="4510088" cy="453629"/>
            <a:chOff x="0" y="0"/>
            <a:chExt cx="6013450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13450" cy="604838"/>
            </a:xfrm>
            <a:custGeom>
              <a:avLst/>
              <a:gdLst/>
              <a:ahLst/>
              <a:cxnLst/>
              <a:rect l="l" t="t" r="r" b="b"/>
              <a:pathLst>
                <a:path w="6013450" h="604838">
                  <a:moveTo>
                    <a:pt x="0" y="0"/>
                  </a:moveTo>
                  <a:lnTo>
                    <a:pt x="6013450" y="0"/>
                  </a:lnTo>
                  <a:lnTo>
                    <a:pt x="60134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6013450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Access to a vast library of music.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5927526" y="3304282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5927526" y="4296519"/>
            <a:ext cx="3544044" cy="442912"/>
            <a:chOff x="0" y="0"/>
            <a:chExt cx="4725392" cy="59055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Apple Music API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927526" y="4909542"/>
            <a:ext cx="4510236" cy="907256"/>
            <a:chOff x="0" y="0"/>
            <a:chExt cx="6013648" cy="12096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013648" cy="1209675"/>
            </a:xfrm>
            <a:custGeom>
              <a:avLst/>
              <a:gdLst/>
              <a:ahLst/>
              <a:cxnLst/>
              <a:rect l="l" t="t" r="r" b="b"/>
              <a:pathLst>
                <a:path w="6013648" h="1209675">
                  <a:moveTo>
                    <a:pt x="0" y="0"/>
                  </a:moveTo>
                  <a:lnTo>
                    <a:pt x="6013648" y="0"/>
                  </a:lnTo>
                  <a:lnTo>
                    <a:pt x="60136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60136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Integration with another major music platform.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992238" y="6667351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992238" y="7659589"/>
            <a:ext cx="3544044" cy="442912"/>
            <a:chOff x="0" y="0"/>
            <a:chExt cx="4725392" cy="59055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dirty="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YouTube Music API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92238" y="8272611"/>
            <a:ext cx="4510088" cy="907256"/>
            <a:chOff x="0" y="0"/>
            <a:chExt cx="6013450" cy="120967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013450" cy="1209675"/>
            </a:xfrm>
            <a:custGeom>
              <a:avLst/>
              <a:gdLst/>
              <a:ahLst/>
              <a:cxnLst/>
              <a:rect l="l" t="t" r="r" b="b"/>
              <a:pathLst>
                <a:path w="6013450" h="1209675">
                  <a:moveTo>
                    <a:pt x="0" y="0"/>
                  </a:moveTo>
                  <a:lnTo>
                    <a:pt x="6013450" y="0"/>
                  </a:lnTo>
                  <a:lnTo>
                    <a:pt x="60134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6013450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dirty="0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Seamless access to video and audio content.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951312"/>
            <a:ext cx="9445675" cy="2117088"/>
            <a:chOff x="0" y="0"/>
            <a:chExt cx="12594035" cy="282273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822739"/>
            </a:xfrm>
            <a:custGeom>
              <a:avLst/>
              <a:gdLst/>
              <a:ahLst/>
              <a:cxnLst/>
              <a:rect l="l" t="t" r="r" b="b"/>
              <a:pathLst>
                <a:path w="12594035" h="2822739">
                  <a:moveTo>
                    <a:pt x="0" y="0"/>
                  </a:moveTo>
                  <a:lnTo>
                    <a:pt x="12594035" y="0"/>
                  </a:lnTo>
                  <a:lnTo>
                    <a:pt x="12594035" y="2822739"/>
                  </a:lnTo>
                  <a:lnTo>
                    <a:pt x="0" y="28227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12594035" cy="284178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6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 Future Enhancements</a:t>
              </a:r>
            </a:p>
            <a:p>
              <a:pPr algn="l">
                <a:lnSpc>
                  <a:spcPts val="6937"/>
                </a:lnSpc>
              </a:pPr>
              <a:endParaRPr lang="en-US" sz="5562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4239816"/>
            <a:ext cx="4581079" cy="2087315"/>
            <a:chOff x="0" y="0"/>
            <a:chExt cx="6108105" cy="27830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75755" y="4523334"/>
            <a:ext cx="3544044" cy="607790"/>
            <a:chOff x="0" y="0"/>
            <a:chExt cx="4725392" cy="81038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810387"/>
            </a:xfrm>
            <a:custGeom>
              <a:avLst/>
              <a:gdLst/>
              <a:ahLst/>
              <a:cxnLst/>
              <a:rect l="l" t="t" r="r" b="b"/>
              <a:pathLst>
                <a:path w="4725392" h="810387">
                  <a:moveTo>
                    <a:pt x="0" y="0"/>
                  </a:moveTo>
                  <a:lnTo>
                    <a:pt x="4725392" y="0"/>
                  </a:lnTo>
                  <a:lnTo>
                    <a:pt x="4725392" y="810387"/>
                  </a:lnTo>
                  <a:lnTo>
                    <a:pt x="0" y="8103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725392" cy="8294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Voice-Based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5755" y="5136356"/>
            <a:ext cx="4014044" cy="1331694"/>
            <a:chOff x="0" y="0"/>
            <a:chExt cx="5352058" cy="177559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352058" cy="1775592"/>
            </a:xfrm>
            <a:custGeom>
              <a:avLst/>
              <a:gdLst/>
              <a:ahLst/>
              <a:cxnLst/>
              <a:rect l="l" t="t" r="r" b="b"/>
              <a:pathLst>
                <a:path w="5352058" h="1775592">
                  <a:moveTo>
                    <a:pt x="0" y="0"/>
                  </a:moveTo>
                  <a:lnTo>
                    <a:pt x="5352058" y="0"/>
                  </a:lnTo>
                  <a:lnTo>
                    <a:pt x="5352058" y="1775592"/>
                  </a:lnTo>
                  <a:lnTo>
                    <a:pt x="0" y="17755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5352058" cy="187084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3"/>
                </a:lnSpc>
              </a:pPr>
              <a:r>
                <a:rPr lang="en-US" sz="2187">
                  <a:solidFill>
                    <a:srgbClr val="CFCBBF"/>
                  </a:solidFill>
                  <a:latin typeface="Raleway"/>
                  <a:ea typeface="Raleway"/>
                  <a:cs typeface="Raleway"/>
                  <a:sym typeface="Raleway"/>
                </a:rPr>
                <a:t> Analyze tone of voice for better mood detection.</a:t>
              </a:r>
            </a:p>
            <a:p>
              <a:pPr algn="l">
                <a:lnSpc>
                  <a:spcPts val="3562"/>
                </a:lnSpc>
              </a:pPr>
              <a:endParaRPr lang="en-US" sz="2187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856834" y="4239816"/>
            <a:ext cx="4581079" cy="2087315"/>
            <a:chOff x="0" y="0"/>
            <a:chExt cx="6108105" cy="27830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6140351" y="4523334"/>
            <a:ext cx="3544044" cy="607790"/>
            <a:chOff x="0" y="0"/>
            <a:chExt cx="4725392" cy="81038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810387"/>
            </a:xfrm>
            <a:custGeom>
              <a:avLst/>
              <a:gdLst/>
              <a:ahLst/>
              <a:cxnLst/>
              <a:rect l="l" t="t" r="r" b="b"/>
              <a:pathLst>
                <a:path w="4725392" h="810387">
                  <a:moveTo>
                    <a:pt x="0" y="0"/>
                  </a:moveTo>
                  <a:lnTo>
                    <a:pt x="4725392" y="0"/>
                  </a:lnTo>
                  <a:lnTo>
                    <a:pt x="4725392" y="810387"/>
                  </a:lnTo>
                  <a:lnTo>
                    <a:pt x="0" y="8103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725392" cy="8294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140351" y="5136356"/>
            <a:ext cx="4014044" cy="453629"/>
            <a:chOff x="0" y="0"/>
            <a:chExt cx="5352058" cy="6048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352058" cy="604838"/>
            </a:xfrm>
            <a:custGeom>
              <a:avLst/>
              <a:gdLst/>
              <a:ahLst/>
              <a:cxnLst/>
              <a:rect l="l" t="t" r="r" b="b"/>
              <a:pathLst>
                <a:path w="5352058" h="604838">
                  <a:moveTo>
                    <a:pt x="0" y="0"/>
                  </a:moveTo>
                  <a:lnTo>
                    <a:pt x="5352058" y="0"/>
                  </a:lnTo>
                  <a:lnTo>
                    <a:pt x="535205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535205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92238" y="6610786"/>
            <a:ext cx="9445526" cy="1633686"/>
            <a:chOff x="0" y="0"/>
            <a:chExt cx="12594035" cy="217824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6093526" y="4388565"/>
            <a:ext cx="4060720" cy="877328"/>
            <a:chOff x="0" y="0"/>
            <a:chExt cx="5414293" cy="116977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5414293" cy="1169771"/>
            </a:xfrm>
            <a:custGeom>
              <a:avLst/>
              <a:gdLst/>
              <a:ahLst/>
              <a:cxnLst/>
              <a:rect l="l" t="t" r="r" b="b"/>
              <a:pathLst>
                <a:path w="5414293" h="1169771">
                  <a:moveTo>
                    <a:pt x="0" y="0"/>
                  </a:moveTo>
                  <a:lnTo>
                    <a:pt x="5414293" y="0"/>
                  </a:lnTo>
                  <a:lnTo>
                    <a:pt x="5414293" y="1169771"/>
                  </a:lnTo>
                  <a:lnTo>
                    <a:pt x="0" y="11697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"/>
              <a:ext cx="5414293" cy="117929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937"/>
                </a:lnSpc>
              </a:pPr>
              <a:r>
                <a:rPr lang="en-US" sz="235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Mobile App Development</a:t>
              </a:r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688288" y="6716252"/>
            <a:ext cx="6458399" cy="4213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        Integration with More Music Apps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45920" y="7243991"/>
            <a:ext cx="4578680" cy="348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1"/>
              </a:lnSpc>
              <a:spcBef>
                <a:spcPct val="0"/>
              </a:spcBef>
            </a:pPr>
            <a:r>
              <a:rPr lang="en-US" sz="2161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  YouTube Music, Apple  Music, etc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708128" y="5184577"/>
            <a:ext cx="8781231" cy="700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2"/>
              </a:lnSpc>
              <a:spcBef>
                <a:spcPct val="0"/>
              </a:spcBef>
            </a:pPr>
            <a:r>
              <a:rPr lang="en-US" sz="22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Convert into </a:t>
            </a:r>
          </a:p>
          <a:p>
            <a:pPr algn="ctr">
              <a:lnSpc>
                <a:spcPts val="2812"/>
              </a:lnSpc>
              <a:spcBef>
                <a:spcPct val="0"/>
              </a:spcBef>
            </a:pPr>
            <a:r>
              <a:rPr lang="en-US" sz="225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Android/iOS app.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48220"/>
            <a:ext cx="18202275" cy="10238780"/>
          </a:xfrm>
          <a:custGeom>
            <a:avLst/>
            <a:gdLst/>
            <a:ahLst/>
            <a:cxnLst/>
            <a:rect l="l" t="t" r="r" b="b"/>
            <a:pathLst>
              <a:path w="18202275" h="10238780">
                <a:moveTo>
                  <a:pt x="0" y="0"/>
                </a:moveTo>
                <a:lnTo>
                  <a:pt x="18202275" y="0"/>
                </a:lnTo>
                <a:lnTo>
                  <a:pt x="18202275" y="10238780"/>
                </a:lnTo>
                <a:lnTo>
                  <a:pt x="0" y="10238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48220"/>
            <a:ext cx="18366361" cy="10331078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B1C1D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7" y="1824781"/>
            <a:ext cx="14820446" cy="2117054"/>
            <a:chOff x="0" y="0"/>
            <a:chExt cx="19760595" cy="282273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760595" cy="2822739"/>
            </a:xfrm>
            <a:custGeom>
              <a:avLst/>
              <a:gdLst/>
              <a:ahLst/>
              <a:cxnLst/>
              <a:rect l="l" t="t" r="r" b="b"/>
              <a:pathLst>
                <a:path w="19760595" h="2822739">
                  <a:moveTo>
                    <a:pt x="0" y="0"/>
                  </a:moveTo>
                  <a:lnTo>
                    <a:pt x="19760595" y="0"/>
                  </a:lnTo>
                  <a:lnTo>
                    <a:pt x="19760595" y="2822739"/>
                  </a:lnTo>
                  <a:lnTo>
                    <a:pt x="0" y="28227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9760595" cy="284178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6"/>
                </a:lnSpc>
              </a:pPr>
              <a:r>
                <a:rPr lang="en-US" sz="5562" dirty="0">
                  <a:solidFill>
                    <a:srgbClr val="F2E782"/>
                  </a:solidFill>
                  <a:latin typeface="Prata"/>
                  <a:ea typeface="Prata"/>
                  <a:cs typeface="Prata"/>
                  <a:sym typeface="Prata"/>
                </a:rPr>
                <a:t> Conclusion</a:t>
              </a:r>
            </a:p>
            <a:p>
              <a:pPr algn="l">
                <a:lnSpc>
                  <a:spcPts val="6937"/>
                </a:lnSpc>
              </a:pPr>
              <a:endParaRPr lang="en-US" sz="5562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3277791"/>
            <a:ext cx="2717155" cy="1633686"/>
            <a:chOff x="0" y="0"/>
            <a:chExt cx="3622873" cy="217824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22802" cy="2178177"/>
            </a:xfrm>
            <a:custGeom>
              <a:avLst/>
              <a:gdLst/>
              <a:ahLst/>
              <a:cxnLst/>
              <a:rect l="l" t="t" r="r" b="b"/>
              <a:pathLst>
                <a:path w="3622802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3566160" y="0"/>
                  </a:lnTo>
                  <a:cubicBezTo>
                    <a:pt x="3597529" y="0"/>
                    <a:pt x="3622802" y="25400"/>
                    <a:pt x="3622802" y="56642"/>
                  </a:cubicBezTo>
                  <a:lnTo>
                    <a:pt x="3622802" y="2121535"/>
                  </a:lnTo>
                  <a:cubicBezTo>
                    <a:pt x="3622802" y="2152904"/>
                    <a:pt x="3597402" y="2178177"/>
                    <a:pt x="3566160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75755" y="3811191"/>
            <a:ext cx="122336" cy="566886"/>
            <a:chOff x="0" y="0"/>
            <a:chExt cx="163115" cy="75584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3115" cy="755848"/>
            </a:xfrm>
            <a:custGeom>
              <a:avLst/>
              <a:gdLst/>
              <a:ahLst/>
              <a:cxnLst/>
              <a:rect l="l" t="t" r="r" b="b"/>
              <a:pathLst>
                <a:path w="163115" h="755848">
                  <a:moveTo>
                    <a:pt x="0" y="0"/>
                  </a:moveTo>
                  <a:lnTo>
                    <a:pt x="163115" y="0"/>
                  </a:lnTo>
                  <a:lnTo>
                    <a:pt x="163115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14300"/>
              <a:ext cx="163115" cy="870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437"/>
                </a:lnSpc>
              </a:pPr>
              <a:r>
                <a:rPr lang="en-US" sz="275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1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851076" y="4892427"/>
            <a:ext cx="13303002" cy="19050"/>
            <a:chOff x="0" y="0"/>
            <a:chExt cx="17737337" cy="25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737328" cy="25400"/>
            </a:xfrm>
            <a:custGeom>
              <a:avLst/>
              <a:gdLst/>
              <a:ahLst/>
              <a:cxnLst/>
              <a:rect l="l" t="t" r="r" b="b"/>
              <a:pathLst>
                <a:path w="17737328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992238" y="5053161"/>
            <a:ext cx="5434459" cy="1633686"/>
            <a:chOff x="0" y="0"/>
            <a:chExt cx="7245945" cy="21782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245858" cy="2178177"/>
            </a:xfrm>
            <a:custGeom>
              <a:avLst/>
              <a:gdLst/>
              <a:ahLst/>
              <a:cxnLst/>
              <a:rect l="l" t="t" r="r" b="b"/>
              <a:pathLst>
                <a:path w="7245858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189216" y="0"/>
                  </a:lnTo>
                  <a:cubicBezTo>
                    <a:pt x="7220585" y="0"/>
                    <a:pt x="7245858" y="25400"/>
                    <a:pt x="7245858" y="56642"/>
                  </a:cubicBezTo>
                  <a:lnTo>
                    <a:pt x="7245858" y="2121535"/>
                  </a:lnTo>
                  <a:cubicBezTo>
                    <a:pt x="7245858" y="2152904"/>
                    <a:pt x="7220458" y="2178177"/>
                    <a:pt x="7189216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275755" y="5586561"/>
            <a:ext cx="217140" cy="566886"/>
            <a:chOff x="0" y="0"/>
            <a:chExt cx="289520" cy="75584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9520" cy="755848"/>
            </a:xfrm>
            <a:custGeom>
              <a:avLst/>
              <a:gdLst/>
              <a:ahLst/>
              <a:cxnLst/>
              <a:rect l="l" t="t" r="r" b="b"/>
              <a:pathLst>
                <a:path w="289520" h="755848">
                  <a:moveTo>
                    <a:pt x="0" y="0"/>
                  </a:moveTo>
                  <a:lnTo>
                    <a:pt x="289520" y="0"/>
                  </a:lnTo>
                  <a:lnTo>
                    <a:pt x="289520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14300"/>
              <a:ext cx="289520" cy="870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437"/>
                </a:lnSpc>
              </a:pPr>
              <a:r>
                <a:rPr lang="en-US" sz="275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568380" y="6667797"/>
            <a:ext cx="10585698" cy="19050"/>
            <a:chOff x="0" y="0"/>
            <a:chExt cx="14114263" cy="25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114272" cy="25400"/>
            </a:xfrm>
            <a:custGeom>
              <a:avLst/>
              <a:gdLst/>
              <a:ahLst/>
              <a:cxnLst/>
              <a:rect l="l" t="t" r="r" b="b"/>
              <a:pathLst>
                <a:path w="14114272" h="2540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535455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992238" y="6828532"/>
            <a:ext cx="8151762" cy="1633686"/>
            <a:chOff x="0" y="0"/>
            <a:chExt cx="10869017" cy="217824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868914" cy="2178177"/>
            </a:xfrm>
            <a:custGeom>
              <a:avLst/>
              <a:gdLst/>
              <a:ahLst/>
              <a:cxnLst/>
              <a:rect l="l" t="t" r="r" b="b"/>
              <a:pathLst>
                <a:path w="10868914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0812273" y="0"/>
                  </a:lnTo>
                  <a:cubicBezTo>
                    <a:pt x="10843641" y="0"/>
                    <a:pt x="10868914" y="25400"/>
                    <a:pt x="10868914" y="56642"/>
                  </a:cubicBezTo>
                  <a:lnTo>
                    <a:pt x="10868914" y="2121535"/>
                  </a:lnTo>
                  <a:cubicBezTo>
                    <a:pt x="10868914" y="2152904"/>
                    <a:pt x="10843514" y="2178177"/>
                    <a:pt x="1081227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3A3B3C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75755" y="7361932"/>
            <a:ext cx="219670" cy="566886"/>
            <a:chOff x="0" y="0"/>
            <a:chExt cx="292893" cy="75584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92893" cy="755848"/>
            </a:xfrm>
            <a:custGeom>
              <a:avLst/>
              <a:gdLst/>
              <a:ahLst/>
              <a:cxnLst/>
              <a:rect l="l" t="t" r="r" b="b"/>
              <a:pathLst>
                <a:path w="292893" h="755848">
                  <a:moveTo>
                    <a:pt x="0" y="0"/>
                  </a:moveTo>
                  <a:lnTo>
                    <a:pt x="292893" y="0"/>
                  </a:lnTo>
                  <a:lnTo>
                    <a:pt x="292893" y="755848"/>
                  </a:lnTo>
                  <a:lnTo>
                    <a:pt x="0" y="755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114300"/>
              <a:ext cx="292893" cy="8701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437"/>
                </a:lnSpc>
              </a:pPr>
              <a:r>
                <a:rPr lang="en-US" sz="2750">
                  <a:solidFill>
                    <a:srgbClr val="CFCBBF"/>
                  </a:solidFill>
                  <a:latin typeface="Prata"/>
                  <a:ea typeface="Prata"/>
                  <a:cs typeface="Prata"/>
                  <a:sym typeface="Prata"/>
                </a:rPr>
                <a:t>3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3851076" y="3441378"/>
            <a:ext cx="12676473" cy="128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dirty="0" err="1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Emotify</a:t>
            </a:r>
            <a:r>
              <a:rPr lang="en-US" sz="2750" dirty="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- AI is an innovative AI-powered music recommendation system that enhances user experience.</a:t>
            </a:r>
          </a:p>
          <a:p>
            <a:pPr algn="ctr">
              <a:lnSpc>
                <a:spcPts val="3437"/>
              </a:lnSpc>
              <a:spcBef>
                <a:spcPct val="0"/>
              </a:spcBef>
            </a:pPr>
            <a:endParaRPr lang="en-US" sz="2750" dirty="0">
              <a:solidFill>
                <a:srgbClr val="CFCBBF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568380" y="5216748"/>
            <a:ext cx="11144142" cy="1287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dirty="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Combining AI, OpenCV, Flask, and React, it offers a seamless and fun way to listen to music based on mood.</a:t>
            </a:r>
          </a:p>
          <a:p>
            <a:pPr algn="ctr">
              <a:lnSpc>
                <a:spcPts val="3437"/>
              </a:lnSpc>
              <a:spcBef>
                <a:spcPct val="0"/>
              </a:spcBef>
            </a:pPr>
            <a:endParaRPr lang="en-US" sz="2750" dirty="0">
              <a:solidFill>
                <a:srgbClr val="CFCBBF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229725" y="7001172"/>
            <a:ext cx="8798894" cy="1330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9"/>
              </a:lnSpc>
            </a:pPr>
            <a:r>
              <a:rPr lang="en-US" sz="2863" dirty="0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Future improvements can make it more accurate, scalable, and widely accessible.</a:t>
            </a:r>
          </a:p>
          <a:p>
            <a:pPr algn="ctr">
              <a:lnSpc>
                <a:spcPts val="3579"/>
              </a:lnSpc>
              <a:spcBef>
                <a:spcPct val="0"/>
              </a:spcBef>
            </a:pPr>
            <a:endParaRPr lang="en-US" sz="2863" dirty="0">
              <a:solidFill>
                <a:srgbClr val="CFCBBF"/>
              </a:solidFill>
              <a:latin typeface="Prata"/>
              <a:ea typeface="Prata"/>
              <a:cs typeface="Prata"/>
              <a:sym typeface="Prat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36</TotalTime>
  <Words>291</Words>
  <Application>Microsoft Office PowerPoint</Application>
  <PresentationFormat>Custom</PresentationFormat>
  <Paragraphs>46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Quotable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Mood Detec</dc:title>
  <cp:lastModifiedBy>CHINNA MARIAPPAN Parasuraman</cp:lastModifiedBy>
  <cp:revision>4</cp:revision>
  <dcterms:created xsi:type="dcterms:W3CDTF">2006-08-16T00:00:00Z</dcterms:created>
  <dcterms:modified xsi:type="dcterms:W3CDTF">2025-04-11T13:24:45Z</dcterms:modified>
  <dc:identifier>DAGgXTIeTsw</dc:identifier>
</cp:coreProperties>
</file>

<file path=docProps/thumbnail.jpeg>
</file>